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360" r:id="rId3"/>
    <p:sldId id="259" r:id="rId4"/>
    <p:sldId id="327" r:id="rId5"/>
    <p:sldId id="329" r:id="rId6"/>
    <p:sldId id="330" r:id="rId7"/>
    <p:sldId id="331" r:id="rId8"/>
    <p:sldId id="332" r:id="rId9"/>
    <p:sldId id="333" r:id="rId10"/>
    <p:sldId id="351" r:id="rId11"/>
    <p:sldId id="258" r:id="rId12"/>
    <p:sldId id="347" r:id="rId13"/>
    <p:sldId id="348" r:id="rId14"/>
    <p:sldId id="349" r:id="rId15"/>
    <p:sldId id="350" r:id="rId16"/>
    <p:sldId id="352" r:id="rId17"/>
    <p:sldId id="354" r:id="rId18"/>
    <p:sldId id="353" r:id="rId19"/>
    <p:sldId id="355" r:id="rId20"/>
    <p:sldId id="356" r:id="rId21"/>
    <p:sldId id="357" r:id="rId22"/>
    <p:sldId id="359" r:id="rId23"/>
    <p:sldId id="324" r:id="rId24"/>
    <p:sldId id="358" r:id="rId25"/>
    <p:sldId id="3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5"/>
    <a:srgbClr val="FFFFFF"/>
    <a:srgbClr val="ED334E"/>
    <a:srgbClr val="1C8B3C"/>
    <a:srgbClr val="000000"/>
    <a:srgbClr val="FBB132"/>
    <a:srgbClr val="0885C2"/>
    <a:srgbClr val="00FF00"/>
    <a:srgbClr val="FFD6AD"/>
    <a:srgbClr val="E00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306118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want to do some analysis of Dean Yip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Tweets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Before we can do this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we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ll need to make the tweet all lower case and replace all the punctuations with white space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‘impact... Exciting’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 ‘</a:t>
            </a:r>
            <a:r>
              <a:rPr lang="en-US" dirty="0">
                <a:solidFill>
                  <a:schemeClr val="accent6"/>
                </a:solidFill>
              </a:rPr>
              <a:t>impact   exciting‘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93AE-995C-4ADF-8B7C-CC703684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8" t="16258" r="1189" b="68106"/>
          <a:stretch/>
        </p:blipFill>
        <p:spPr>
          <a:xfrm>
            <a:off x="282146" y="5017429"/>
            <a:ext cx="6854927" cy="148096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5835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Looping through indices with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Nested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3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821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lecture we saw that we can use while loops to loop over the indices of a string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Then we saw that a for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loop requires less code but it iterates over the values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not the indices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39318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Through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/>
          </a:bodyPr>
          <a:lstStyle/>
          <a:p>
            <a:r>
              <a:rPr lang="en-US" sz="3600" dirty="0"/>
              <a:t>Can we use a for loop to loop over indices</a:t>
            </a:r>
            <a:r>
              <a:rPr lang="en-US" sz="3600" dirty="0">
                <a:solidFill>
                  <a:schemeClr val="accent2"/>
                </a:solidFill>
              </a:rPr>
              <a:t>?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3A639-9D7F-4592-B422-D8AEECD8101E}"/>
              </a:ext>
            </a:extLst>
          </p:cNvPr>
          <p:cNvSpPr txBox="1"/>
          <p:nvPr/>
        </p:nvSpPr>
        <p:spPr>
          <a:xfrm>
            <a:off x="275582" y="4702832"/>
            <a:ext cx="5554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i &lt; len(chrome_4):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print(i, chrome_4[i])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5BEE-F882-41B1-97CA-85F6652734B4}"/>
              </a:ext>
            </a:extLst>
          </p:cNvPr>
          <p:cNvSpPr txBox="1"/>
          <p:nvPr/>
        </p:nvSpPr>
        <p:spPr>
          <a:xfrm>
            <a:off x="6124598" y="4702832"/>
            <a:ext cx="576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character in chrome_4:</a:t>
            </a:r>
          </a:p>
          <a:p>
            <a:r>
              <a:rPr lang="en-US" sz="28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print(character)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E84FB-99AF-424E-A64C-6050A6B0B58F}"/>
              </a:ext>
            </a:extLst>
          </p:cNvPr>
          <p:cNvSpPr txBox="1"/>
          <p:nvPr/>
        </p:nvSpPr>
        <p:spPr>
          <a:xfrm>
            <a:off x="6124598" y="4212998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CE24D-71F5-401E-A2F9-D69C16495EBA}"/>
              </a:ext>
            </a:extLst>
          </p:cNvPr>
          <p:cNvSpPr txBox="1"/>
          <p:nvPr/>
        </p:nvSpPr>
        <p:spPr>
          <a:xfrm>
            <a:off x="275582" y="421299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78570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A918-11BD-413E-B45E-3A3673CB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45512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called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3600" dirty="0"/>
              <a:t> that can be used to generate a sequence of numbers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The general syntax of range is as follows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Similar to the string slicing syntax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2800" dirty="0"/>
              <a:t>The stop value is not included in the sequence of </a:t>
            </a:r>
            <a:r>
              <a:rPr lang="en-US" sz="3200" dirty="0"/>
              <a:t>numbers generated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2800" dirty="0"/>
              <a:t>Can omit start and step which will result in default values being used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range(n)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range(0, n, 1)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E9557-9CB1-45E7-85A2-2D1F0C09F32C}"/>
              </a:ext>
            </a:extLst>
          </p:cNvPr>
          <p:cNvSpPr txBox="1"/>
          <p:nvPr/>
        </p:nvSpPr>
        <p:spPr>
          <a:xfrm>
            <a:off x="1002279" y="3406677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range(start, stop, step)</a:t>
            </a:r>
          </a:p>
        </p:txBody>
      </p:sp>
    </p:spTree>
    <p:extLst>
      <p:ext uri="{BB962C8B-B14F-4D97-AF65-F5344CB8AC3E}">
        <p14:creationId xmlns:p14="http://schemas.microsoft.com/office/powerpoint/2010/main" val="34071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Looping on a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AEE27-48F2-4968-8C6C-389EF326C748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Using range()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7629" cy="2306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typically used in a for loop to iterate over a sequence of numbers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range() </a:t>
            </a:r>
            <a:r>
              <a:rPr lang="en-US" sz="3200" dirty="0"/>
              <a:t>is an iterable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0FA7-BE6B-4A0F-BA58-7D7CAB323535}"/>
              </a:ext>
            </a:extLst>
          </p:cNvPr>
          <p:cNvSpPr txBox="1"/>
          <p:nvPr/>
        </p:nvSpPr>
        <p:spPr>
          <a:xfrm>
            <a:off x="1003623" y="5236955"/>
            <a:ext cx="4887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350BB-F114-445C-A244-7B04064948E4}"/>
              </a:ext>
            </a:extLst>
          </p:cNvPr>
          <p:cNvSpPr/>
          <p:nvPr/>
        </p:nvSpPr>
        <p:spPr>
          <a:xfrm>
            <a:off x="3304933" y="5260705"/>
            <a:ext cx="2181467" cy="569387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75AB1-1108-4398-BC89-969EFEFD13DA}"/>
              </a:ext>
            </a:extLst>
          </p:cNvPr>
          <p:cNvSpPr txBox="1"/>
          <p:nvPr/>
        </p:nvSpPr>
        <p:spPr>
          <a:xfrm>
            <a:off x="183138" y="4267854"/>
            <a:ext cx="445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This thing has to be an iterable.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C312CC2-07A5-4C75-82B2-001BC7CAA9FB}"/>
              </a:ext>
            </a:extLst>
          </p:cNvPr>
          <p:cNvSpPr/>
          <p:nvPr/>
        </p:nvSpPr>
        <p:spPr>
          <a:xfrm flipV="1">
            <a:off x="4595749" y="4438572"/>
            <a:ext cx="748146" cy="676894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3E4-D06F-4F67-959E-5EB38438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Example </a:t>
            </a:r>
            <a:r>
              <a:rPr lang="en-US" b="1" dirty="0"/>
              <a:t>1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64D9-1EBE-4498-9407-D1C67AB3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21384" cy="306118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Add up all the even numbers between </a:t>
            </a:r>
            <a:r>
              <a:rPr lang="en-US" sz="4000" dirty="0">
                <a:solidFill>
                  <a:schemeClr val="accent1"/>
                </a:solidFill>
              </a:rPr>
              <a:t>1</a:t>
            </a:r>
            <a:r>
              <a:rPr lang="en-US" sz="4000" dirty="0"/>
              <a:t> and </a:t>
            </a:r>
            <a:r>
              <a:rPr lang="en-US" sz="4000" dirty="0">
                <a:solidFill>
                  <a:schemeClr val="accent1"/>
                </a:solidFill>
              </a:rPr>
              <a:t>100</a:t>
            </a:r>
            <a:r>
              <a:rPr lang="en-US" sz="4000" dirty="0"/>
              <a:t> using a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4000" dirty="0"/>
              <a:t> loop and </a:t>
            </a:r>
            <a:r>
              <a:rPr lang="en-US" sz="4000" dirty="0">
                <a:solidFill>
                  <a:schemeClr val="accent6"/>
                </a:solidFill>
                <a:latin typeface="Consolas" panose="020B0609020204030204" pitchFamily="49" charset="0"/>
              </a:rPr>
              <a:t>range()</a:t>
            </a:r>
            <a:r>
              <a:rPr lang="en-US" sz="4000" dirty="0">
                <a:solidFill>
                  <a:schemeClr val="accent2"/>
                </a:solidFill>
              </a:rPr>
              <a:t>.</a:t>
            </a:r>
          </a:p>
          <a:p>
            <a:endParaRPr lang="en-US" sz="4000" dirty="0"/>
          </a:p>
          <a:p>
            <a:r>
              <a:rPr lang="en-US" sz="4400" dirty="0"/>
              <a:t>2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4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>
                <a:solidFill>
                  <a:schemeClr val="accent6"/>
                </a:solidFill>
              </a:rPr>
              <a:t>…..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96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98</a:t>
            </a:r>
            <a:r>
              <a:rPr lang="en-US" sz="4400" dirty="0">
                <a:solidFill>
                  <a:schemeClr val="accent2"/>
                </a:solidFill>
              </a:rPr>
              <a:t>+</a:t>
            </a:r>
            <a:r>
              <a:rPr lang="en-US" sz="4400" dirty="0"/>
              <a:t>100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C0B66-D21E-4DAE-871C-5EC33E4FD3BD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02856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Write a function that returns the number of times that a character and the next character are the same</a:t>
            </a:r>
            <a:r>
              <a:rPr lang="en-US" sz="3200" dirty="0">
                <a:solidFill>
                  <a:schemeClr val="accent2"/>
                </a:solidFill>
              </a:rPr>
              <a:t>. </a:t>
            </a:r>
          </a:p>
          <a:p>
            <a:r>
              <a:rPr lang="en-US" sz="3200" dirty="0"/>
              <a:t>If you have a bug in a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with probability </a:t>
            </a:r>
            <a:r>
              <a:rPr lang="en-US" sz="3200" dirty="0">
                <a:solidFill>
                  <a:schemeClr val="accent2"/>
                </a:solidFill>
              </a:rPr>
              <a:t>~</a:t>
            </a:r>
            <a:r>
              <a:rPr lang="en-US" sz="3200" dirty="0"/>
              <a:t>1 its an off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one index error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1772D-454E-443B-BC52-152732F9F12E}"/>
              </a:ext>
            </a:extLst>
          </p:cNvPr>
          <p:cNvSpPr txBox="1"/>
          <p:nvPr/>
        </p:nvSpPr>
        <p:spPr>
          <a:xfrm>
            <a:off x="389020" y="5347768"/>
            <a:ext cx="7005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count_adjacent_repeats('</a:t>
            </a:r>
            <a:r>
              <a:rPr lang="en-US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abccdeffggh</a:t>
            </a:r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endParaRPr lang="en-US" sz="2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3</a:t>
            </a:r>
          </a:p>
        </p:txBody>
      </p:sp>
    </p:spTree>
    <p:extLst>
      <p:ext uri="{BB962C8B-B14F-4D97-AF65-F5344CB8AC3E}">
        <p14:creationId xmlns:p14="http://schemas.microsoft.com/office/powerpoint/2010/main" val="12652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4C09-3BE5-48F4-89CC-20CDA38C9B6D}"/>
              </a:ext>
            </a:extLst>
          </p:cNvPr>
          <p:cNvSpPr txBox="1"/>
          <p:nvPr/>
        </p:nvSpPr>
        <p:spPr>
          <a:xfrm>
            <a:off x="5511330" y="686851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6644-210B-4700-A8EA-4CD9A86FFF4B}"/>
              </a:ext>
            </a:extLst>
          </p:cNvPr>
          <p:cNvSpPr txBox="1"/>
          <p:nvPr/>
        </p:nvSpPr>
        <p:spPr>
          <a:xfrm>
            <a:off x="5511330" y="2830250"/>
            <a:ext cx="65950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range(10, 13)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range(1, 5)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print(i, j)</a:t>
            </a:r>
          </a:p>
          <a:p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10, 1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10, 2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10, 3</a:t>
            </a:r>
          </a:p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2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39A-D924-4AF9-8E2E-1F4D376A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Nested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7163-E557-4860-84DC-948ABC4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02405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bodies of loops can contain any statement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including other loops</a:t>
            </a:r>
            <a:r>
              <a:rPr lang="en-US" sz="3600" dirty="0">
                <a:solidFill>
                  <a:schemeClr val="accent1"/>
                </a:solidFill>
              </a:rPr>
              <a:t>! </a:t>
            </a:r>
          </a:p>
          <a:p>
            <a:r>
              <a:rPr lang="en-US" sz="3600" dirty="0"/>
              <a:t>When this occurs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it is known as a nested loop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1DE76-444E-4AC4-B3C7-C95CFC7B07A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117728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C080-4997-EC2D-DA6E-1E89A5C2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Disaster Relief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2C4A4-E8A7-D44B-CC05-729EF3C5C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73821" cy="4835479"/>
          </a:xfrm>
        </p:spPr>
        <p:txBody>
          <a:bodyPr/>
          <a:lstStyle/>
          <a:p>
            <a:r>
              <a:rPr lang="en-US" dirty="0"/>
              <a:t>Turkish students at UofT are collecting donations of items to assist relief efforts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Location to donate your items:</a:t>
            </a:r>
          </a:p>
          <a:p>
            <a:pPr lvl="1"/>
            <a:r>
              <a:rPr lang="en-US" dirty="0"/>
              <a:t>Lassonde Mining Building Room 225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MIE Common Room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Items:</a:t>
            </a:r>
          </a:p>
          <a:p>
            <a:pPr lvl="1"/>
            <a:r>
              <a:rPr lang="en-US" dirty="0"/>
              <a:t>Torches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hygiene products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hand warmers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sleeping bags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and winter clothing with tags on or in new condition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026" name="Picture 2" descr="Death toll tops 11,000 in Turkish earthquake as freezing temperatures  hamper rescue efforts | PBS NewsHour">
            <a:extLst>
              <a:ext uri="{FF2B5EF4-FFF2-40B4-BE49-F238E27FC236}">
                <a16:creationId xmlns:a16="http://schemas.microsoft.com/office/drawing/2014/main" id="{2798A6ED-FABB-C971-3E74-89DDCDBB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6"/>
          <a:stretch/>
        </p:blipFill>
        <p:spPr bwMode="auto">
          <a:xfrm>
            <a:off x="7393326" y="494934"/>
            <a:ext cx="4798674" cy="62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45023-F50D-81C9-C072-89672928148B}"/>
              </a:ext>
            </a:extLst>
          </p:cNvPr>
          <p:cNvSpPr/>
          <p:nvPr/>
        </p:nvSpPr>
        <p:spPr>
          <a:xfrm>
            <a:off x="7291603" y="324464"/>
            <a:ext cx="147483" cy="6483391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62008" cy="4835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Turtle</a:t>
            </a:r>
            <a:r>
              <a:rPr lang="en-US" sz="3600" dirty="0"/>
              <a:t> is a pre</a:t>
            </a:r>
            <a:r>
              <a:rPr lang="en-US" sz="3600" dirty="0">
                <a:solidFill>
                  <a:srgbClr val="00B050"/>
                </a:solidFill>
              </a:rPr>
              <a:t>-</a:t>
            </a:r>
            <a:r>
              <a:rPr lang="en-US" sz="3600" dirty="0"/>
              <a:t>installed Python library that enables users to create pictures and shapes by providing them with a virtual canvas</a:t>
            </a:r>
            <a:r>
              <a:rPr lang="en-US" sz="3600" dirty="0">
                <a:solidFill>
                  <a:srgbClr val="00B050"/>
                </a:solidFill>
              </a:rPr>
              <a:t>.</a:t>
            </a:r>
            <a:r>
              <a:rPr lang="en-US" sz="36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</a:t>
            </a:r>
            <a:r>
              <a:rPr lang="en-US" sz="2600" b="1" dirty="0">
                <a:solidFill>
                  <a:schemeClr val="accent6"/>
                </a:solidFill>
              </a:rPr>
              <a:t>Turtles</a:t>
            </a:r>
          </a:p>
        </p:txBody>
      </p:sp>
      <p:pic>
        <p:nvPicPr>
          <p:cNvPr id="1028" name="Picture 4" descr="Turtle Icon | Flat Animal Iconset | Martin Berube">
            <a:extLst>
              <a:ext uri="{FF2B5EF4-FFF2-40B4-BE49-F238E27FC236}">
                <a16:creationId xmlns:a16="http://schemas.microsoft.com/office/drawing/2014/main" id="{9EBFEEEB-3721-491D-93DE-F870197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24" y="3714401"/>
            <a:ext cx="2851699" cy="2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Draw A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8875" cy="1378138"/>
          </a:xfrm>
        </p:spPr>
        <p:txBody>
          <a:bodyPr>
            <a:normAutofit/>
          </a:bodyPr>
          <a:lstStyle/>
          <a:p>
            <a:r>
              <a:rPr lang="en-US" sz="3600" dirty="0"/>
              <a:t>Use Turtle and nested for loops to draw a grid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</a:t>
            </a:r>
            <a:r>
              <a:rPr lang="en-US" sz="2600" b="1" dirty="0">
                <a:solidFill>
                  <a:schemeClr val="accent6"/>
                </a:solidFill>
              </a:rPr>
              <a:t>Grid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438725-DCC6-414E-B4E6-DCDA73A6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1590" r="21516" b="34816"/>
          <a:stretch/>
        </p:blipFill>
        <p:spPr>
          <a:xfrm>
            <a:off x="1227067" y="3137435"/>
            <a:ext cx="3356734" cy="334366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931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FC2-042A-4FE1-91CE-570B46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3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4B6F-75A6-4652-A2E2-CC3ECDF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6265" cy="3375768"/>
          </a:xfrm>
        </p:spPr>
        <p:txBody>
          <a:bodyPr>
            <a:normAutofit/>
          </a:bodyPr>
          <a:lstStyle/>
          <a:p>
            <a:r>
              <a:rPr lang="en-US" sz="3200" dirty="0"/>
              <a:t>Use Turtle and nested for loops to draw the pattern below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A2D17-1D2A-4454-A1F5-243F3E9B5D39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8AB5-D8EC-4085-9177-90B0E6574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5" t="40345" r="21538" b="35899"/>
          <a:stretch/>
        </p:blipFill>
        <p:spPr>
          <a:xfrm>
            <a:off x="1227066" y="3120148"/>
            <a:ext cx="3356734" cy="33609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61B1-F784-47DE-A5C6-2D77279F8783}"/>
              </a:ext>
            </a:extLst>
          </p:cNvPr>
          <p:cNvSpPr txBox="1"/>
          <p:nvPr/>
        </p:nvSpPr>
        <p:spPr>
          <a:xfrm>
            <a:off x="5205181" y="2808031"/>
            <a:ext cx="18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just finished this</a:t>
            </a:r>
            <a:r>
              <a:rPr lang="en-US" sz="14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60247-7429-4F05-85CA-2024AC1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8" t="41590" r="21516" b="34816"/>
          <a:stretch/>
        </p:blipFill>
        <p:spPr>
          <a:xfrm>
            <a:off x="5295406" y="3115808"/>
            <a:ext cx="1854611" cy="184739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627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73063" cy="483547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general form of a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/>
              <a:t> loops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Iterable types have indices and items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For loops always iterate over the items in the iterable variable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Using 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range(start, end, step) </a:t>
            </a:r>
            <a:r>
              <a:rPr lang="en-US" sz="3600" dirty="0"/>
              <a:t>we can keep track of where we are in a sequence (i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e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  <a:r>
              <a:rPr lang="en-US" sz="3600" dirty="0"/>
              <a:t> index)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endParaRPr lang="en-US" sz="3600" dirty="0">
              <a:solidFill>
                <a:schemeClr val="accent3"/>
              </a:solidFill>
            </a:endParaRP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91CE-B465-4447-A09D-2F820586963C}"/>
              </a:ext>
            </a:extLst>
          </p:cNvPr>
          <p:cNvSpPr txBox="1"/>
          <p:nvPr/>
        </p:nvSpPr>
        <p:spPr>
          <a:xfrm>
            <a:off x="1648969" y="2671037"/>
            <a:ext cx="56717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BBCA-3263-4696-8B54-17ADE15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Advanced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0442-12FD-4F5A-9F7D-49D9C0C3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14507" cy="4542146"/>
          </a:xfrm>
        </p:spPr>
        <p:txBody>
          <a:bodyPr>
            <a:normAutofit/>
          </a:bodyPr>
          <a:lstStyle/>
          <a:p>
            <a:r>
              <a:rPr lang="en-US" sz="3600" dirty="0"/>
              <a:t>Create a function that draws a polygon at </a:t>
            </a:r>
            <a:r>
              <a:rPr lang="en-US" sz="3600" dirty="0">
                <a:solidFill>
                  <a:schemeClr val="accent6"/>
                </a:solidFill>
              </a:rPr>
              <a:t>(</a:t>
            </a:r>
            <a:r>
              <a:rPr lang="en-US" sz="3600" dirty="0"/>
              <a:t>x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</a:t>
            </a:r>
            <a:r>
              <a:rPr lang="en-US" sz="3600" dirty="0">
                <a:solidFill>
                  <a:schemeClr val="accent6"/>
                </a:solidFill>
              </a:rPr>
              <a:t>)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6CA10A-5473-4A2A-9247-ED4105A9A101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</a:t>
            </a:r>
            <a:r>
              <a:rPr lang="en-US" sz="2600" b="1" dirty="0">
                <a:solidFill>
                  <a:schemeClr val="accent6"/>
                </a:solidFill>
              </a:rPr>
              <a:t>Advanced Turtles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BD87-4F6E-4CD6-B969-0F7DB81F4FCE}"/>
              </a:ext>
            </a:extLst>
          </p:cNvPr>
          <p:cNvSpPr txBox="1"/>
          <p:nvPr/>
        </p:nvSpPr>
        <p:spPr>
          <a:xfrm>
            <a:off x="1095558" y="5007827"/>
            <a:ext cx="6603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draw_polygon(x, y,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num_sides, </a:t>
            </a:r>
          </a:p>
          <a:p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side_length)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58CA-64B4-4E09-BD6E-EB9ECEC7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8" t="40299" r="21613" b="36383"/>
          <a:stretch/>
        </p:blipFill>
        <p:spPr>
          <a:xfrm>
            <a:off x="5008139" y="2639455"/>
            <a:ext cx="2175721" cy="215865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9904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en-US" dirty="0">
                <a:solidFill>
                  <a:schemeClr val="accent6"/>
                </a:solidFill>
              </a:rPr>
              <a:t> for</a:t>
            </a:r>
            <a:r>
              <a:rPr lang="en-US" dirty="0"/>
              <a:t> loops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6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2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52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</a:t>
            </a:r>
            <a:r>
              <a:rPr lang="en-US" dirty="0"/>
              <a:t>loops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9.3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9.4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6.2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 </a:t>
            </a:r>
            <a:r>
              <a:rPr lang="en-US" b="1" dirty="0"/>
              <a:t>loops on indices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nested loops</a:t>
            </a:r>
          </a:p>
          <a:p>
            <a:pPr lvl="1"/>
            <a:r>
              <a:rPr lang="en-US" b="1" dirty="0"/>
              <a:t>Reading: 9.5 – 9.9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6.3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Mablibs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starts with the keyword </a:t>
            </a:r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5955631" y="1816771"/>
            <a:ext cx="9986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Next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we provide the name of one of more variables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We have called the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but you can call it whatever you like as long as it follows rules for naming a variable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item1, item2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5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6978316" y="1816771"/>
            <a:ext cx="2586789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Our variable </a:t>
            </a:r>
            <a:r>
              <a:rPr lang="en-US" sz="3200" dirty="0">
                <a:solidFill>
                  <a:srgbClr val="FFD6AD"/>
                </a:solidFill>
                <a:latin typeface="Consolas" panose="020B0609020204030204" pitchFamily="49" charset="0"/>
              </a:rPr>
              <a:t>character</a:t>
            </a:r>
            <a:r>
              <a:rPr lang="en-US" sz="3200" dirty="0"/>
              <a:t> will be bound to each of the items in the sequence in turn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9565105" y="1816771"/>
            <a:ext cx="770021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Specify what the values are 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What is the iterable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</a:p>
          <a:p>
            <a:r>
              <a:rPr lang="en-US" sz="3200" dirty="0"/>
              <a:t>An iterable is an object that can be iterated over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Strings are iterable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we know these from last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Lists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b="1" dirty="0">
                <a:solidFill>
                  <a:schemeClr val="accent2"/>
                </a:solidFill>
              </a:rPr>
              <a:t>next week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iterable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>
            <a:off x="10335125" y="1816771"/>
            <a:ext cx="1191127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with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loop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 loop statement ends with a colon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This is how Python knows you are going to create a new block of code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11526252" y="1816771"/>
            <a:ext cx="180474" cy="553453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6D3-5EF4-4EC3-9FC4-19FF50E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2787-D910-4656-91DF-B97AD2F8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97116" cy="4835479"/>
          </a:xfrm>
        </p:spPr>
        <p:txBody>
          <a:bodyPr>
            <a:normAutofit/>
          </a:bodyPr>
          <a:lstStyle/>
          <a:p>
            <a:r>
              <a:rPr lang="en-US" sz="3200" dirty="0"/>
              <a:t>Indenting four spaces tells Python what lines of code are in that block you want to repeated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17644-047D-4EC2-85CB-E37A1FFA1BF3}"/>
              </a:ext>
            </a:extLst>
          </p:cNvPr>
          <p:cNvSpPr txBox="1"/>
          <p:nvPr/>
        </p:nvSpPr>
        <p:spPr>
          <a:xfrm>
            <a:off x="5955632" y="745165"/>
            <a:ext cx="59330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‘Sebastian’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4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68725-F9E4-467E-97E1-982E7DC7B4D5}"/>
              </a:ext>
            </a:extLst>
          </p:cNvPr>
          <p:cNvSpPr/>
          <p:nvPr/>
        </p:nvSpPr>
        <p:spPr>
          <a:xfrm flipH="1">
            <a:off x="6773778" y="2346157"/>
            <a:ext cx="4367464" cy="3392905"/>
          </a:xfrm>
          <a:prstGeom prst="rect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6D8AD5-2DFF-4424-8C20-8AA9AEA38A48}"/>
              </a:ext>
            </a:extLst>
          </p:cNvPr>
          <p:cNvSpPr/>
          <p:nvPr/>
        </p:nvSpPr>
        <p:spPr>
          <a:xfrm>
            <a:off x="6095996" y="5358617"/>
            <a:ext cx="617620" cy="553453"/>
          </a:xfrm>
          <a:prstGeom prst="rightArrow">
            <a:avLst/>
          </a:prstGeom>
          <a:solidFill>
            <a:srgbClr val="E00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0C392-B8C4-4120-AC91-EE5EC969077B}"/>
              </a:ext>
            </a:extLst>
          </p:cNvPr>
          <p:cNvSpPr txBox="1"/>
          <p:nvPr/>
        </p:nvSpPr>
        <p:spPr>
          <a:xfrm>
            <a:off x="5979692" y="5854465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00BE5"/>
                </a:solidFill>
              </a:rPr>
              <a:t>Indent</a:t>
            </a:r>
          </a:p>
        </p:txBody>
      </p:sp>
    </p:spTree>
    <p:extLst>
      <p:ext uri="{BB962C8B-B14F-4D97-AF65-F5344CB8AC3E}">
        <p14:creationId xmlns:p14="http://schemas.microsoft.com/office/powerpoint/2010/main" val="3300181745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28450</TotalTime>
  <Words>1197</Words>
  <Application>Microsoft Office PowerPoint</Application>
  <PresentationFormat>Widescreen</PresentationFormat>
  <Paragraphs>255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Consolas</vt:lpstr>
      <vt:lpstr>Courier New</vt:lpstr>
      <vt:lpstr>Segoe UI</vt:lpstr>
      <vt:lpstr>Wingdings</vt:lpstr>
      <vt:lpstr>APS106_PPTX_Theme</vt:lpstr>
      <vt:lpstr>more for loops.</vt:lpstr>
      <vt:lpstr>Disaster Relief</vt:lpstr>
      <vt:lpstr>This Week’s Content</vt:lpstr>
      <vt:lpstr>for loops</vt:lpstr>
      <vt:lpstr>for loops</vt:lpstr>
      <vt:lpstr>for loops</vt:lpstr>
      <vt:lpstr>for loops</vt:lpstr>
      <vt:lpstr>for loops</vt:lpstr>
      <vt:lpstr>for loops</vt:lpstr>
      <vt:lpstr>Breakout Session 1</vt:lpstr>
      <vt:lpstr>Today’s Content</vt:lpstr>
      <vt:lpstr>Looping Through Indices</vt:lpstr>
      <vt:lpstr>Looping Through Indices</vt:lpstr>
      <vt:lpstr>Looping on a range()</vt:lpstr>
      <vt:lpstr>Looping on a range()</vt:lpstr>
      <vt:lpstr>Example 1</vt:lpstr>
      <vt:lpstr>Breakout Session 2</vt:lpstr>
      <vt:lpstr>Nested for Loops</vt:lpstr>
      <vt:lpstr>Nested for Loops</vt:lpstr>
      <vt:lpstr>Turtles</vt:lpstr>
      <vt:lpstr>Draw A Grid</vt:lpstr>
      <vt:lpstr>Breakout Session 3</vt:lpstr>
      <vt:lpstr>Lecture Recap</vt:lpstr>
      <vt:lpstr>Advanced Turtles</vt:lpstr>
      <vt:lpstr>more for loops.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143</cp:revision>
  <dcterms:created xsi:type="dcterms:W3CDTF">2021-11-03T00:49:37Z</dcterms:created>
  <dcterms:modified xsi:type="dcterms:W3CDTF">2023-02-16T16:29:45Z</dcterms:modified>
</cp:coreProperties>
</file>